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109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89A30-CD36-D142-828F-0EE478C8429E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08D7B-91B4-774B-82E0-0BD83EA94B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23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DC3BD8D1-0383-A441-908B-790AEEC83CAF}" type="datetime1">
              <a:rPr lang="pt-BR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12/08/2015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486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C7BD058-297F-AA4E-8752-AC8B6D1DAF01}" type="slidenum">
              <a:rPr lang="pt-BR">
                <a:solidFill>
                  <a:srgbClr val="000000"/>
                </a:solidFill>
              </a:rPr>
              <a:pPr eaLnBrk="1" hangingPunct="1"/>
              <a:t>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4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648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407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B6859995-9916-C342-93C5-5FA847F6A84A}" type="datetime1">
              <a:rPr lang="pt-BR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12/08/2015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5891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1312D1-5996-3A4A-B00E-2D69CA2A7C80}" type="slidenum">
              <a:rPr lang="pt-BR">
                <a:solidFill>
                  <a:srgbClr val="000000"/>
                </a:solidFill>
              </a:rPr>
              <a:pPr eaLnBrk="1" hangingPunct="1"/>
              <a:t>6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5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658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422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82530F41-18A9-3E40-B68E-0B490FFF795A}" type="datetime1">
              <a:rPr lang="pt-BR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12/08/2015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691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54EB3C-9D69-9945-B951-79DADA3AD2FE}" type="slidenum">
              <a:rPr lang="pt-BR">
                <a:solidFill>
                  <a:srgbClr val="000000"/>
                </a:solidFill>
              </a:rPr>
              <a:pPr eaLnBrk="1" hangingPunct="1"/>
              <a:t>7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6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66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99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F45EE92A-E8AC-C841-A022-5985D54E84F1}" type="datetime1">
              <a:rPr lang="pt-BR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12/08/2015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793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32540E-F4A2-1248-A4F5-6411F0298243}" type="slidenum">
              <a:rPr lang="pt-BR">
                <a:solidFill>
                  <a:srgbClr val="000000"/>
                </a:solidFill>
              </a:rPr>
              <a:pPr eaLnBrk="1" hangingPunct="1"/>
              <a:t>8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216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31474AC8-1271-2A44-94A0-7A3F8A201999}" type="datetime1">
              <a:rPr lang="pt-BR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12/08/2015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89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9BF4F7-BB0D-C045-8A2E-8DC46CFACCB6}" type="slidenum">
              <a:rPr lang="pt-BR">
                <a:solidFill>
                  <a:srgbClr val="000000"/>
                </a:solidFill>
              </a:rPr>
              <a:pPr eaLnBrk="1" hangingPunct="1"/>
              <a:t>9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168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68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41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93F329C-A4B5-6343-A5D5-AD839446AD16}" type="datetimeFigureOut">
              <a:rPr lang="en-US" smtClean="0"/>
              <a:t>8/12/2015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DB1AD0-797E-614C-83DB-AA6039B30D70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ml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9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Técnicas</a:t>
            </a:r>
            <a:r>
              <a:rPr lang="en-US" dirty="0" smtClean="0"/>
              <a:t> de </a:t>
            </a:r>
            <a:r>
              <a:rPr lang="en-US" dirty="0" err="1" smtClean="0"/>
              <a:t>Modelagem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Década</a:t>
            </a:r>
            <a:r>
              <a:rPr lang="en-US" dirty="0" smtClean="0"/>
              <a:t> de 80</a:t>
            </a:r>
          </a:p>
          <a:p>
            <a:r>
              <a:rPr lang="en-US" dirty="0" smtClean="0"/>
              <a:t>3 amigos:</a:t>
            </a:r>
          </a:p>
          <a:p>
            <a:pPr lvl="1"/>
            <a:r>
              <a:rPr lang="en-US" dirty="0" err="1" smtClean="0"/>
              <a:t>Booch</a:t>
            </a:r>
            <a:endParaRPr lang="en-US" dirty="0" smtClean="0"/>
          </a:p>
          <a:p>
            <a:pPr lvl="1"/>
            <a:r>
              <a:rPr lang="en-US" dirty="0" smtClean="0"/>
              <a:t>Jacobson</a:t>
            </a:r>
          </a:p>
          <a:p>
            <a:pPr lvl="1"/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11288"/>
            <a:ext cx="8964612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763713" y="2781300"/>
            <a:ext cx="2254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>
                <a:solidFill>
                  <a:srgbClr val="CC3300"/>
                </a:solidFill>
              </a:rPr>
              <a:t>Shaler-Mellor - OOA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6659563" y="1117600"/>
            <a:ext cx="2520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pt-BR" dirty="0" err="1">
                <a:solidFill>
                  <a:srgbClr val="CC3300"/>
                </a:solidFill>
              </a:rPr>
              <a:t>Booch</a:t>
            </a:r>
            <a:r>
              <a:rPr lang="pt-BR" dirty="0">
                <a:solidFill>
                  <a:srgbClr val="CC3300"/>
                </a:solidFill>
              </a:rPr>
              <a:t> (</a:t>
            </a:r>
            <a:r>
              <a:rPr lang="pt-BR" dirty="0" err="1">
                <a:solidFill>
                  <a:srgbClr val="CC3300"/>
                </a:solidFill>
              </a:rPr>
              <a:t>Booch</a:t>
            </a:r>
            <a:r>
              <a:rPr lang="pt-BR" dirty="0">
                <a:solidFill>
                  <a:srgbClr val="CC3300"/>
                </a:solidFill>
              </a:rPr>
              <a:t> </a:t>
            </a:r>
            <a:r>
              <a:rPr lang="pt-BR" dirty="0" err="1">
                <a:solidFill>
                  <a:srgbClr val="CC3300"/>
                </a:solidFill>
              </a:rPr>
              <a:t>Method</a:t>
            </a:r>
            <a:r>
              <a:rPr lang="pt-BR" dirty="0">
                <a:solidFill>
                  <a:srgbClr val="CC3300"/>
                </a:solidFill>
              </a:rPr>
              <a:t>)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7739063" y="6375400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>
                <a:solidFill>
                  <a:srgbClr val="CC3300"/>
                </a:solidFill>
              </a:rPr>
              <a:t>Jacobson </a:t>
            </a: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700338" y="5734050"/>
            <a:ext cx="187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>
                <a:solidFill>
                  <a:srgbClr val="CC3300"/>
                </a:solidFill>
              </a:rPr>
              <a:t>Coad &amp; Yourdon</a:t>
            </a:r>
          </a:p>
        </p:txBody>
      </p:sp>
    </p:spTree>
    <p:extLst>
      <p:ext uri="{BB962C8B-B14F-4D97-AF65-F5344CB8AC3E}">
        <p14:creationId xmlns:p14="http://schemas.microsoft.com/office/powerpoint/2010/main" val="354223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UML(</a:t>
            </a:r>
            <a:r>
              <a:rPr lang="en-US" b="1" dirty="0" smtClean="0"/>
              <a:t>U</a:t>
            </a:r>
            <a:r>
              <a:rPr lang="en-US" dirty="0" smtClean="0"/>
              <a:t>nified </a:t>
            </a:r>
            <a:r>
              <a:rPr lang="en-US" b="1" dirty="0" smtClean="0"/>
              <a:t>M</a:t>
            </a:r>
            <a:r>
              <a:rPr lang="en-US" dirty="0" smtClean="0"/>
              <a:t>odeling </a:t>
            </a:r>
            <a:r>
              <a:rPr lang="en-US" b="1" dirty="0" smtClean="0"/>
              <a:t>L</a:t>
            </a:r>
            <a:r>
              <a:rPr lang="en-US" dirty="0" smtClean="0"/>
              <a:t>anguage)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Década</a:t>
            </a:r>
            <a:r>
              <a:rPr lang="en-US" dirty="0" smtClean="0"/>
              <a:t> de 80</a:t>
            </a:r>
          </a:p>
          <a:p>
            <a:r>
              <a:rPr lang="en-US" dirty="0" smtClean="0"/>
              <a:t>3 amigos:</a:t>
            </a:r>
          </a:p>
          <a:p>
            <a:pPr lvl="1"/>
            <a:r>
              <a:rPr lang="pt-BR" dirty="0" err="1" smtClean="0">
                <a:latin typeface="Arial" charset="0"/>
              </a:rPr>
              <a:t>Grady</a:t>
            </a:r>
            <a:r>
              <a:rPr lang="pt-BR" dirty="0" smtClean="0">
                <a:latin typeface="Arial" charset="0"/>
              </a:rPr>
              <a:t> </a:t>
            </a:r>
            <a:r>
              <a:rPr lang="pt-BR" dirty="0" err="1" smtClean="0">
                <a:latin typeface="Arial" charset="0"/>
              </a:rPr>
              <a:t>Booch</a:t>
            </a:r>
            <a:r>
              <a:rPr lang="pt-BR" dirty="0" smtClean="0">
                <a:latin typeface="Arial" charset="0"/>
              </a:rPr>
              <a:t>, </a:t>
            </a:r>
          </a:p>
          <a:p>
            <a:pPr lvl="1"/>
            <a:r>
              <a:rPr lang="pt-BR" dirty="0" smtClean="0">
                <a:latin typeface="Arial" charset="0"/>
              </a:rPr>
              <a:t>James </a:t>
            </a:r>
            <a:r>
              <a:rPr lang="pt-BR" dirty="0" err="1" smtClean="0">
                <a:latin typeface="Arial" charset="0"/>
              </a:rPr>
              <a:t>Rumbaugh</a:t>
            </a:r>
            <a:r>
              <a:rPr lang="pt-BR" dirty="0" smtClean="0">
                <a:latin typeface="Arial" charset="0"/>
              </a:rPr>
              <a:t>, </a:t>
            </a:r>
          </a:p>
          <a:p>
            <a:pPr lvl="1"/>
            <a:r>
              <a:rPr lang="pt-BR" dirty="0" smtClean="0">
                <a:latin typeface="Arial" charset="0"/>
              </a:rPr>
              <a:t>Ivar Jacobson</a:t>
            </a:r>
          </a:p>
          <a:p>
            <a:r>
              <a:rPr lang="pt-BR" dirty="0" smtClean="0">
                <a:latin typeface="Arial" charset="0"/>
              </a:rPr>
              <a:t>Aproveitar o melhor das </a:t>
            </a:r>
            <a:r>
              <a:rPr lang="pt-BR" dirty="0" smtClean="0">
                <a:latin typeface="Arial" charset="0"/>
              </a:rPr>
              <a:t>características </a:t>
            </a:r>
            <a:r>
              <a:rPr lang="pt-BR" dirty="0" smtClean="0">
                <a:latin typeface="Arial" charset="0"/>
              </a:rPr>
              <a:t>das notações preexistentes</a:t>
            </a:r>
          </a:p>
          <a:p>
            <a:r>
              <a:rPr lang="pt-BR" i="1" dirty="0" smtClean="0">
                <a:latin typeface="Arial" charset="0"/>
              </a:rPr>
              <a:t>Notação da UML é uma união das diversas notações </a:t>
            </a:r>
            <a:r>
              <a:rPr lang="pt-BR" i="1" dirty="0" err="1" smtClean="0">
                <a:latin typeface="Arial" charset="0"/>
              </a:rPr>
              <a:t>prexistentes</a:t>
            </a:r>
            <a:r>
              <a:rPr lang="pt-BR" i="1" dirty="0" smtClean="0">
                <a:latin typeface="Arial" charset="0"/>
              </a:rPr>
              <a:t> com alguns elementos removidos e outros adicionados com o objetivo de torna-la mais expressiva.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6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UML(</a:t>
            </a:r>
            <a:r>
              <a:rPr lang="en-US" dirty="0" err="1" smtClean="0"/>
              <a:t>Inified</a:t>
            </a:r>
            <a:r>
              <a:rPr lang="en-US" dirty="0" smtClean="0"/>
              <a:t> Modeling Language)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>
                <a:latin typeface="Arial" charset="0"/>
              </a:rPr>
              <a:t>1997 – A UML foi aprovada pela OMG (</a:t>
            </a:r>
            <a:r>
              <a:rPr lang="pt-BR" dirty="0" err="1" smtClean="0">
                <a:latin typeface="Arial" charset="0"/>
              </a:rPr>
              <a:t>Object</a:t>
            </a:r>
            <a:r>
              <a:rPr lang="pt-BR" dirty="0" smtClean="0">
                <a:latin typeface="Arial" charset="0"/>
              </a:rPr>
              <a:t> Management </a:t>
            </a:r>
            <a:r>
              <a:rPr lang="pt-BR" dirty="0" err="1" smtClean="0">
                <a:latin typeface="Arial" charset="0"/>
              </a:rPr>
              <a:t>Group</a:t>
            </a:r>
            <a:r>
              <a:rPr lang="pt-BR" dirty="0" smtClean="0">
                <a:latin typeface="Arial" charset="0"/>
              </a:rPr>
              <a:t>) </a:t>
            </a:r>
          </a:p>
          <a:p>
            <a:r>
              <a:rPr lang="pt-BR" dirty="0" smtClean="0">
                <a:latin typeface="Arial" charset="0"/>
              </a:rPr>
              <a:t>A definição passa por constantes melhorias e conta com diversos colaboradores comerciais(Digital, HP, IBM, Oracle, </a:t>
            </a:r>
            <a:r>
              <a:rPr lang="pt-BR" dirty="0" err="1" smtClean="0">
                <a:latin typeface="Arial" charset="0"/>
              </a:rPr>
              <a:t>Microsof</a:t>
            </a:r>
            <a:r>
              <a:rPr lang="pt-BR" dirty="0" smtClean="0">
                <a:latin typeface="Arial" charset="0"/>
              </a:rPr>
              <a:t>, </a:t>
            </a:r>
            <a:r>
              <a:rPr lang="pt-BR" dirty="0" err="1" smtClean="0">
                <a:latin typeface="Arial" charset="0"/>
              </a:rPr>
              <a:t>Unysis</a:t>
            </a:r>
            <a:r>
              <a:rPr lang="pt-BR" dirty="0" smtClean="0">
                <a:latin typeface="Arial" charset="0"/>
              </a:rPr>
              <a:t>, </a:t>
            </a:r>
            <a:r>
              <a:rPr lang="pt-BR" dirty="0" err="1" smtClean="0">
                <a:latin typeface="Arial" charset="0"/>
              </a:rPr>
              <a:t>etc</a:t>
            </a:r>
            <a:r>
              <a:rPr lang="pt-BR" dirty="0" smtClean="0">
                <a:latin typeface="Arial" charset="0"/>
              </a:rPr>
              <a:t>)</a:t>
            </a:r>
          </a:p>
          <a:p>
            <a:r>
              <a:rPr lang="pt-BR" dirty="0" smtClean="0">
                <a:latin typeface="Arial" charset="0"/>
              </a:rPr>
              <a:t>2003 – Foi lançada a UML 2.0 </a:t>
            </a:r>
          </a:p>
          <a:p>
            <a:pPr lvl="1"/>
            <a:r>
              <a:rPr lang="pt-BR" sz="2400" dirty="0" smtClean="0">
                <a:latin typeface="Arial" charset="0"/>
              </a:rPr>
              <a:t>Especificação atual adotada pela OMG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774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202671" y="358776"/>
            <a:ext cx="8501062" cy="1143000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8000"/>
                </a:solidFill>
                <a:latin typeface="Arial" charset="0"/>
              </a:rPr>
              <a:t>UML</a:t>
            </a:r>
            <a:endParaRPr lang="pt-BR" b="1" dirty="0">
              <a:solidFill>
                <a:srgbClr val="008000"/>
              </a:solidFill>
              <a:latin typeface="Arial" charset="0"/>
            </a:endParaRPr>
          </a:p>
        </p:txBody>
      </p:sp>
      <p:sp>
        <p:nvSpPr>
          <p:cNvPr id="1127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2400" dirty="0">
                <a:latin typeface="Arial" charset="0"/>
              </a:rPr>
              <a:t>UML </a:t>
            </a:r>
          </a:p>
          <a:p>
            <a:pPr lvl="1"/>
            <a:r>
              <a:rPr lang="pt-BR" sz="2000" dirty="0">
                <a:latin typeface="Arial" charset="0"/>
              </a:rPr>
              <a:t>é uma linguagem visual para modelar sistemas Orientados a Objetos</a:t>
            </a:r>
          </a:p>
          <a:p>
            <a:pPr lvl="1"/>
            <a:r>
              <a:rPr lang="pt-BR" sz="2000" dirty="0">
                <a:latin typeface="Arial" charset="0"/>
              </a:rPr>
              <a:t>Define elementos gráficos que podem ser utilizados na modelagem de sistemas</a:t>
            </a:r>
          </a:p>
          <a:p>
            <a:pPr lvl="1"/>
            <a:r>
              <a:rPr lang="pt-BR" sz="2000" dirty="0">
                <a:latin typeface="Arial" charset="0"/>
              </a:rPr>
              <a:t>Através dos elementos definidos na linguagem podem-se construir diagramas para representar diferentes perspectivas de um sistema</a:t>
            </a:r>
          </a:p>
          <a:p>
            <a:pPr lvl="1"/>
            <a:r>
              <a:rPr lang="pt-BR" sz="2000" dirty="0">
                <a:latin typeface="Arial" charset="0"/>
              </a:rPr>
              <a:t>Cada elemento gráfico possui uma </a:t>
            </a:r>
          </a:p>
          <a:p>
            <a:pPr lvl="2"/>
            <a:r>
              <a:rPr lang="pt-BR" sz="1800" dirty="0">
                <a:latin typeface="Arial" charset="0"/>
              </a:rPr>
              <a:t>Sintaxe: forma predeterminada de </a:t>
            </a:r>
            <a:r>
              <a:rPr lang="pt-BR" sz="1800" dirty="0" err="1">
                <a:latin typeface="Arial" charset="0"/>
              </a:rPr>
              <a:t>denehar</a:t>
            </a:r>
            <a:r>
              <a:rPr lang="pt-BR" sz="1800" dirty="0">
                <a:latin typeface="Arial" charset="0"/>
              </a:rPr>
              <a:t> o elemento </a:t>
            </a:r>
          </a:p>
          <a:p>
            <a:pPr lvl="2"/>
            <a:r>
              <a:rPr lang="pt-BR" sz="1800" dirty="0">
                <a:latin typeface="Arial" charset="0"/>
              </a:rPr>
              <a:t>Semântica: O que significa o elemento e com que objetivo deve ser usado</a:t>
            </a:r>
          </a:p>
          <a:p>
            <a:pPr lvl="1"/>
            <a:r>
              <a:rPr lang="pt-BR" sz="2000" dirty="0">
                <a:latin typeface="Arial" charset="0"/>
              </a:rPr>
              <a:t>A sintaxe e a semântica são extensíveis</a:t>
            </a:r>
          </a:p>
        </p:txBody>
      </p:sp>
      <p:sp>
        <p:nvSpPr>
          <p:cNvPr id="11266" name="Espaço Reservado para Data 3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EDFAD4-4443-A64B-B9B1-FC48B8622BD2}" type="datetime1">
              <a:rPr lang="pt-BR"/>
              <a:pPr/>
              <a:t>12/08/2015</a:t>
            </a:fld>
            <a:endParaRPr lang="pt-BR"/>
          </a:p>
        </p:txBody>
      </p:sp>
      <p:sp>
        <p:nvSpPr>
          <p:cNvPr id="11267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/>
              <a:t>Engenharia de software orientada a objetos</a:t>
            </a:r>
          </a:p>
        </p:txBody>
      </p:sp>
      <p:sp>
        <p:nvSpPr>
          <p:cNvPr id="11268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748979D-5C22-8F43-828D-A5C45E6B5FC0}" type="slidenum">
              <a:rPr lang="pt-BR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65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latin typeface="Arial" charset="0"/>
              </a:rPr>
              <a:t>UML </a:t>
            </a:r>
          </a:p>
          <a:p>
            <a:pPr lvl="1"/>
            <a:r>
              <a:rPr lang="pt-BR" sz="2400" dirty="0">
                <a:latin typeface="Arial" charset="0"/>
              </a:rPr>
              <a:t>É independente de linguagens de programação e de processo de desenvolvimento</a:t>
            </a:r>
          </a:p>
          <a:p>
            <a:pPr lvl="1"/>
            <a:r>
              <a:rPr lang="pt-BR" sz="2400" dirty="0">
                <a:latin typeface="Arial" charset="0"/>
              </a:rPr>
              <a:t>Definição completa:</a:t>
            </a:r>
          </a:p>
          <a:p>
            <a:pPr lvl="2"/>
            <a:r>
              <a:rPr lang="pt-BR" sz="2000" dirty="0">
                <a:solidFill>
                  <a:srgbClr val="0000FF"/>
                </a:solidFill>
                <a:latin typeface="Arial" charset="0"/>
                <a:hlinkClick r:id="rId3"/>
              </a:rPr>
              <a:t>www.uml.org</a:t>
            </a:r>
            <a:endParaRPr lang="pt-BR" sz="2000" dirty="0">
              <a:solidFill>
                <a:srgbClr val="0000FF"/>
              </a:solidFill>
              <a:latin typeface="Arial" charset="0"/>
            </a:endParaRPr>
          </a:p>
          <a:p>
            <a:pPr lvl="2"/>
            <a:r>
              <a:rPr lang="pt-BR" sz="2000" dirty="0">
                <a:latin typeface="Arial" charset="0"/>
              </a:rPr>
              <a:t>Especificação de leitura complexa voltada a pesquisadores ou desenvolvedores de ferramentas de suporte</a:t>
            </a:r>
          </a:p>
          <a:p>
            <a:pPr lvl="1">
              <a:buFontTx/>
              <a:buNone/>
            </a:pPr>
            <a:endParaRPr lang="pt-BR" sz="2400" dirty="0">
              <a:latin typeface="Arial" charset="0"/>
            </a:endParaRPr>
          </a:p>
        </p:txBody>
      </p:sp>
      <p:sp>
        <p:nvSpPr>
          <p:cNvPr id="12290" name="Espaço Reservado para Data 3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6F115D4-5208-7642-B598-AA752FE6A7DE}" type="datetime1">
              <a:rPr lang="pt-BR"/>
              <a:pPr/>
              <a:t>12/08/2015</a:t>
            </a:fld>
            <a:endParaRPr lang="pt-BR"/>
          </a:p>
        </p:txBody>
      </p:sp>
      <p:sp>
        <p:nvSpPr>
          <p:cNvPr id="12291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BR"/>
              <a:t>Engenharia de software orientada a objetos</a:t>
            </a:r>
          </a:p>
        </p:txBody>
      </p:sp>
      <p:sp>
        <p:nvSpPr>
          <p:cNvPr id="12292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570EBCF-B00A-5E40-BD76-9772509C6ED5}" type="slidenum">
              <a:rPr lang="pt-BR"/>
              <a:pPr/>
              <a:t>6</a:t>
            </a:fld>
            <a:endParaRPr lang="pt-BR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02671" y="358776"/>
            <a:ext cx="85010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smtClean="0">
                <a:solidFill>
                  <a:srgbClr val="008000"/>
                </a:solidFill>
                <a:latin typeface="Arial" charset="0"/>
              </a:rPr>
              <a:t>UML</a:t>
            </a:r>
            <a:endParaRPr lang="pt-BR" b="1" dirty="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00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>
                <a:latin typeface="Arial" charset="0"/>
              </a:rPr>
              <a:t>Visões de um sistema</a:t>
            </a:r>
          </a:p>
          <a:p>
            <a:pPr lvl="1">
              <a:lnSpc>
                <a:spcPct val="90000"/>
              </a:lnSpc>
            </a:pPr>
            <a:r>
              <a:rPr lang="pt-BR" sz="2400">
                <a:latin typeface="Arial" charset="0"/>
              </a:rPr>
              <a:t>Um sistema complexo pode ser examinado a partir de diversas perspectivas.</a:t>
            </a:r>
          </a:p>
          <a:p>
            <a:pPr lvl="1">
              <a:lnSpc>
                <a:spcPct val="90000"/>
              </a:lnSpc>
            </a:pPr>
            <a:r>
              <a:rPr lang="pt-BR" sz="2400">
                <a:latin typeface="Arial" charset="0"/>
              </a:rPr>
              <a:t>Autores da UML definem 5 visões:</a:t>
            </a:r>
          </a:p>
          <a:p>
            <a:pPr lvl="2">
              <a:lnSpc>
                <a:spcPct val="90000"/>
              </a:lnSpc>
            </a:pPr>
            <a:r>
              <a:rPr lang="pt-BR" sz="2000">
                <a:solidFill>
                  <a:srgbClr val="CC3300"/>
                </a:solidFill>
                <a:latin typeface="Arial" charset="0"/>
              </a:rPr>
              <a:t>Visão de Casos de uso</a:t>
            </a:r>
            <a:r>
              <a:rPr lang="pt-BR" sz="2000">
                <a:latin typeface="Arial" charset="0"/>
              </a:rPr>
              <a:t>: Visão externa do sistema que define a interação entre o sistema e agentes externos.</a:t>
            </a:r>
          </a:p>
          <a:p>
            <a:pPr lvl="2">
              <a:lnSpc>
                <a:spcPct val="90000"/>
              </a:lnSpc>
            </a:pPr>
            <a:r>
              <a:rPr lang="pt-BR" sz="2000">
                <a:solidFill>
                  <a:srgbClr val="CC3300"/>
                </a:solidFill>
                <a:latin typeface="Arial" charset="0"/>
              </a:rPr>
              <a:t>Visão de Projeto</a:t>
            </a:r>
            <a:r>
              <a:rPr lang="pt-BR" sz="2000">
                <a:latin typeface="Arial" charset="0"/>
              </a:rPr>
              <a:t>: Caracterísiticas estruturais e comportamentais do sistema.</a:t>
            </a:r>
          </a:p>
          <a:p>
            <a:pPr lvl="2">
              <a:lnSpc>
                <a:spcPct val="90000"/>
              </a:lnSpc>
            </a:pPr>
            <a:r>
              <a:rPr lang="pt-BR" sz="2000">
                <a:solidFill>
                  <a:srgbClr val="CC3300"/>
                </a:solidFill>
                <a:latin typeface="Arial" charset="0"/>
              </a:rPr>
              <a:t>Visão de Implementação</a:t>
            </a:r>
            <a:r>
              <a:rPr lang="pt-BR" sz="2000">
                <a:latin typeface="Arial" charset="0"/>
              </a:rPr>
              <a:t>: gerenciamento de versões construídas pelo agrupamento de módulos e subsistemas.</a:t>
            </a:r>
          </a:p>
          <a:p>
            <a:pPr lvl="2">
              <a:lnSpc>
                <a:spcPct val="90000"/>
              </a:lnSpc>
            </a:pPr>
            <a:r>
              <a:rPr lang="pt-BR" sz="2000">
                <a:solidFill>
                  <a:srgbClr val="CC3300"/>
                </a:solidFill>
                <a:latin typeface="Arial" charset="0"/>
              </a:rPr>
              <a:t>Visão de Implantação</a:t>
            </a:r>
            <a:r>
              <a:rPr lang="pt-BR" sz="2000">
                <a:latin typeface="Arial" charset="0"/>
              </a:rPr>
              <a:t>: Distribuição física do sistema.</a:t>
            </a:r>
          </a:p>
          <a:p>
            <a:pPr lvl="2">
              <a:lnSpc>
                <a:spcPct val="90000"/>
              </a:lnSpc>
            </a:pPr>
            <a:r>
              <a:rPr lang="pt-BR" sz="2000">
                <a:solidFill>
                  <a:srgbClr val="CC3300"/>
                </a:solidFill>
                <a:latin typeface="Arial" charset="0"/>
              </a:rPr>
              <a:t>Visão de Processo</a:t>
            </a:r>
            <a:r>
              <a:rPr lang="pt-BR" sz="2000">
                <a:latin typeface="Arial" charset="0"/>
              </a:rPr>
              <a:t>: Caracterísiticas de concorrência, sincronização e desempenho do sistema.</a:t>
            </a:r>
          </a:p>
        </p:txBody>
      </p:sp>
      <p:sp>
        <p:nvSpPr>
          <p:cNvPr id="13314" name="Espaço Reservado para Data 3"/>
          <p:cNvSpPr>
            <a:spLocks noGrp="1"/>
          </p:cNvSpPr>
          <p:nvPr>
            <p:ph type="dt" sz="half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0F73739-27C9-FE4A-A5DD-6826996F38B0}" type="datetime1">
              <a:rPr lang="pt-BR"/>
              <a:pPr/>
              <a:t>12/08/2015</a:t>
            </a:fld>
            <a:endParaRPr lang="pt-BR" dirty="0"/>
          </a:p>
        </p:txBody>
      </p:sp>
      <p:sp>
        <p:nvSpPr>
          <p:cNvPr id="1331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3F7E87A-A926-7145-86F6-8455770E883F}" type="slidenum">
              <a:rPr lang="pt-BR"/>
              <a:pPr/>
              <a:t>7</a:t>
            </a:fld>
            <a:endParaRPr lang="pt-BR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02671" y="358776"/>
            <a:ext cx="8501062" cy="1143000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8000"/>
                </a:solidFill>
                <a:latin typeface="Arial" charset="0"/>
              </a:rPr>
              <a:t>UML</a:t>
            </a:r>
            <a:endParaRPr lang="pt-BR" b="1" dirty="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53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latin typeface="Arial" charset="0"/>
              </a:rPr>
              <a:t>Diagramas:</a:t>
            </a:r>
          </a:p>
          <a:p>
            <a:pPr lvl="1"/>
            <a:r>
              <a:rPr lang="pt-BR" sz="2400" dirty="0">
                <a:latin typeface="Arial" charset="0"/>
              </a:rPr>
              <a:t>Os documentos gerados em um processo </a:t>
            </a:r>
            <a:r>
              <a:rPr lang="pt-BR" sz="2400">
                <a:latin typeface="Arial" charset="0"/>
              </a:rPr>
              <a:t>de </a:t>
            </a:r>
            <a:r>
              <a:rPr lang="pt-BR" sz="2400" smtClean="0">
                <a:latin typeface="Arial" charset="0"/>
              </a:rPr>
              <a:t>desenvolvimento </a:t>
            </a:r>
            <a:r>
              <a:rPr lang="pt-BR" sz="2400" dirty="0">
                <a:latin typeface="Arial" charset="0"/>
              </a:rPr>
              <a:t>são chamados de artefatos na UML</a:t>
            </a:r>
          </a:p>
          <a:p>
            <a:pPr lvl="1"/>
            <a:r>
              <a:rPr lang="pt-BR" sz="2400" dirty="0">
                <a:latin typeface="Arial" charset="0"/>
              </a:rPr>
              <a:t>Os artefatos compõe as visões do sistema</a:t>
            </a:r>
          </a:p>
          <a:p>
            <a:pPr lvl="1"/>
            <a:r>
              <a:rPr lang="pt-BR" sz="2400" dirty="0">
                <a:latin typeface="Arial" charset="0"/>
              </a:rPr>
              <a:t>A UML define 13 diagramas</a:t>
            </a:r>
          </a:p>
          <a:p>
            <a:pPr lvl="1"/>
            <a:r>
              <a:rPr lang="pt-BR" sz="2400" dirty="0">
                <a:latin typeface="Arial" charset="0"/>
              </a:rPr>
              <a:t>Esta quantidade de diagramas é justificada pela necessidade de analisar o sistema por meio de diferentes perspectivas</a:t>
            </a:r>
          </a:p>
          <a:p>
            <a:pPr lvl="1"/>
            <a:r>
              <a:rPr lang="pt-BR" sz="2400" dirty="0">
                <a:latin typeface="Arial" charset="0"/>
              </a:rPr>
              <a:t>Cada diagrama fornece uma perspectiva parcial do sistema. </a:t>
            </a:r>
          </a:p>
          <a:p>
            <a:pPr lvl="1"/>
            <a:endParaRPr lang="pt-BR" sz="2400" dirty="0">
              <a:latin typeface="Arial" charset="0"/>
            </a:endParaRPr>
          </a:p>
          <a:p>
            <a:pPr lvl="1"/>
            <a:endParaRPr lang="pt-BR" sz="2400" dirty="0">
              <a:latin typeface="Arial" charset="0"/>
            </a:endParaRPr>
          </a:p>
        </p:txBody>
      </p:sp>
      <p:sp>
        <p:nvSpPr>
          <p:cNvPr id="14340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D3531FA-58D5-9246-BF68-8E79B132DB29}" type="slidenum">
              <a:rPr lang="pt-BR"/>
              <a:pPr/>
              <a:t>8</a:t>
            </a:fld>
            <a:endParaRPr lang="pt-BR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02671" y="358776"/>
            <a:ext cx="8501062" cy="1143000"/>
          </a:xfrm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8000"/>
                </a:solidFill>
                <a:latin typeface="Arial" charset="0"/>
              </a:rPr>
              <a:t>UML</a:t>
            </a:r>
            <a:endParaRPr lang="pt-BR" b="1" dirty="0">
              <a:solidFill>
                <a:srgbClr val="008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61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993062" cy="850900"/>
          </a:xfrm>
        </p:spPr>
        <p:txBody>
          <a:bodyPr/>
          <a:lstStyle/>
          <a:p>
            <a:pPr algn="r"/>
            <a:r>
              <a:rPr lang="pt-BR" dirty="0">
                <a:solidFill>
                  <a:srgbClr val="008000"/>
                </a:solidFill>
                <a:latin typeface="Arial" charset="0"/>
              </a:rPr>
              <a:t>UML</a:t>
            </a:r>
          </a:p>
        </p:txBody>
      </p:sp>
      <p:sp>
        <p:nvSpPr>
          <p:cNvPr id="15364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91F53D0-B4D3-C845-B97B-A0205CB89290}" type="slidenum">
              <a:rPr lang="pt-BR"/>
              <a:pPr/>
              <a:t>9</a:t>
            </a:fld>
            <a:endParaRPr lang="pt-BR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3636963" y="620713"/>
            <a:ext cx="1511300" cy="504825"/>
          </a:xfrm>
          <a:prstGeom prst="rect">
            <a:avLst/>
          </a:prstGeom>
          <a:solidFill>
            <a:srgbClr val="99CC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>
                <a:solidFill>
                  <a:srgbClr val="CC3300"/>
                </a:solidFill>
              </a:rPr>
              <a:t>Diagramas </a:t>
            </a:r>
          </a:p>
          <a:p>
            <a:pPr algn="ctr"/>
            <a:r>
              <a:rPr lang="pt-BR" sz="1600">
                <a:solidFill>
                  <a:srgbClr val="CC3300"/>
                </a:solidFill>
              </a:rPr>
              <a:t>da UML</a:t>
            </a:r>
          </a:p>
        </p:txBody>
      </p:sp>
      <p:sp>
        <p:nvSpPr>
          <p:cNvPr id="15367" name="Rectangle 6"/>
          <p:cNvSpPr>
            <a:spLocks noChangeArrowheads="1"/>
          </p:cNvSpPr>
          <p:nvPr/>
        </p:nvSpPr>
        <p:spPr bwMode="auto">
          <a:xfrm>
            <a:off x="4932363" y="1628775"/>
            <a:ext cx="1728787" cy="504825"/>
          </a:xfrm>
          <a:prstGeom prst="rect">
            <a:avLst/>
          </a:prstGeom>
          <a:solidFill>
            <a:srgbClr val="99CC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comportamentais</a:t>
            </a:r>
          </a:p>
        </p:txBody>
      </p:sp>
      <p:sp>
        <p:nvSpPr>
          <p:cNvPr id="15368" name="Rectangle 7"/>
          <p:cNvSpPr>
            <a:spLocks noChangeArrowheads="1"/>
          </p:cNvSpPr>
          <p:nvPr/>
        </p:nvSpPr>
        <p:spPr bwMode="auto">
          <a:xfrm>
            <a:off x="2124075" y="1628775"/>
            <a:ext cx="1727200" cy="504825"/>
          </a:xfrm>
          <a:prstGeom prst="rect">
            <a:avLst/>
          </a:prstGeom>
          <a:solidFill>
            <a:srgbClr val="99CC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estruturais</a:t>
            </a:r>
          </a:p>
        </p:txBody>
      </p:sp>
      <p:sp>
        <p:nvSpPr>
          <p:cNvPr id="15369" name="AutoShape 8"/>
          <p:cNvSpPr>
            <a:spLocks noChangeArrowheads="1"/>
          </p:cNvSpPr>
          <p:nvPr/>
        </p:nvSpPr>
        <p:spPr bwMode="auto">
          <a:xfrm>
            <a:off x="179388" y="2492375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de objetos</a:t>
            </a:r>
          </a:p>
        </p:txBody>
      </p:sp>
      <p:sp>
        <p:nvSpPr>
          <p:cNvPr id="15370" name="AutoShape 9"/>
          <p:cNvSpPr>
            <a:spLocks noChangeArrowheads="1"/>
          </p:cNvSpPr>
          <p:nvPr/>
        </p:nvSpPr>
        <p:spPr bwMode="auto">
          <a:xfrm>
            <a:off x="179388" y="3284538"/>
            <a:ext cx="1368425" cy="57626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de classes</a:t>
            </a:r>
          </a:p>
        </p:txBody>
      </p:sp>
      <p:sp>
        <p:nvSpPr>
          <p:cNvPr id="15371" name="AutoShape 10"/>
          <p:cNvSpPr>
            <a:spLocks noChangeArrowheads="1"/>
          </p:cNvSpPr>
          <p:nvPr/>
        </p:nvSpPr>
        <p:spPr bwMode="auto">
          <a:xfrm>
            <a:off x="179388" y="4149725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de pacotes</a:t>
            </a:r>
          </a:p>
        </p:txBody>
      </p:sp>
      <p:sp>
        <p:nvSpPr>
          <p:cNvPr id="15372" name="AutoShape 11"/>
          <p:cNvSpPr>
            <a:spLocks noChangeArrowheads="1"/>
          </p:cNvSpPr>
          <p:nvPr/>
        </p:nvSpPr>
        <p:spPr bwMode="auto">
          <a:xfrm>
            <a:off x="179388" y="4868863"/>
            <a:ext cx="1368425" cy="936625"/>
          </a:xfrm>
          <a:prstGeom prst="roundRect">
            <a:avLst>
              <a:gd name="adj" fmla="val 16667"/>
            </a:avLst>
          </a:prstGeom>
          <a:solidFill>
            <a:srgbClr val="AEBDE4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</a:t>
            </a:r>
          </a:p>
          <a:p>
            <a:pPr algn="ctr"/>
            <a:r>
              <a:rPr lang="pt-BR" sz="1600"/>
              <a:t>de estrutura </a:t>
            </a:r>
          </a:p>
          <a:p>
            <a:pPr algn="ctr"/>
            <a:r>
              <a:rPr lang="pt-BR" sz="1600"/>
              <a:t>composta</a:t>
            </a:r>
          </a:p>
        </p:txBody>
      </p:sp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2124075" y="2636838"/>
            <a:ext cx="1584325" cy="576262"/>
          </a:xfrm>
          <a:prstGeom prst="rect">
            <a:avLst/>
          </a:prstGeom>
          <a:solidFill>
            <a:srgbClr val="99CC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</a:t>
            </a:r>
          </a:p>
          <a:p>
            <a:pPr algn="ctr"/>
            <a:r>
              <a:rPr lang="pt-BR" sz="1600"/>
              <a:t>Implementação</a:t>
            </a:r>
          </a:p>
        </p:txBody>
      </p:sp>
      <p:sp>
        <p:nvSpPr>
          <p:cNvPr id="15374" name="AutoShape 13"/>
          <p:cNvSpPr>
            <a:spLocks noChangeArrowheads="1"/>
          </p:cNvSpPr>
          <p:nvPr/>
        </p:nvSpPr>
        <p:spPr bwMode="auto">
          <a:xfrm>
            <a:off x="2771775" y="3644900"/>
            <a:ext cx="1584325" cy="5762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Componentes</a:t>
            </a:r>
          </a:p>
        </p:txBody>
      </p:sp>
      <p:sp>
        <p:nvSpPr>
          <p:cNvPr id="15375" name="AutoShape 14"/>
          <p:cNvSpPr>
            <a:spLocks noChangeArrowheads="1"/>
          </p:cNvSpPr>
          <p:nvPr/>
        </p:nvSpPr>
        <p:spPr bwMode="auto">
          <a:xfrm>
            <a:off x="2771775" y="4437063"/>
            <a:ext cx="1584325" cy="57626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Implantação</a:t>
            </a:r>
          </a:p>
        </p:txBody>
      </p:sp>
      <p:sp>
        <p:nvSpPr>
          <p:cNvPr id="15376" name="AutoShape 15"/>
          <p:cNvSpPr>
            <a:spLocks noChangeArrowheads="1"/>
          </p:cNvSpPr>
          <p:nvPr/>
        </p:nvSpPr>
        <p:spPr bwMode="auto">
          <a:xfrm>
            <a:off x="7451725" y="2708275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Atividades</a:t>
            </a:r>
          </a:p>
        </p:txBody>
      </p:sp>
      <p:sp>
        <p:nvSpPr>
          <p:cNvPr id="15377" name="AutoShape 16"/>
          <p:cNvSpPr>
            <a:spLocks noChangeArrowheads="1"/>
          </p:cNvSpPr>
          <p:nvPr/>
        </p:nvSpPr>
        <p:spPr bwMode="auto">
          <a:xfrm>
            <a:off x="7451725" y="3500438"/>
            <a:ext cx="1368425" cy="57626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Casos de Uso</a:t>
            </a:r>
          </a:p>
        </p:txBody>
      </p:sp>
      <p:sp>
        <p:nvSpPr>
          <p:cNvPr id="15378" name="AutoShape 17"/>
          <p:cNvSpPr>
            <a:spLocks noChangeArrowheads="1"/>
          </p:cNvSpPr>
          <p:nvPr/>
        </p:nvSpPr>
        <p:spPr bwMode="auto">
          <a:xfrm>
            <a:off x="7451725" y="4365625"/>
            <a:ext cx="1439863" cy="7921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Transições </a:t>
            </a:r>
          </a:p>
          <a:p>
            <a:pPr algn="ctr"/>
            <a:r>
              <a:rPr lang="pt-BR" sz="1600"/>
              <a:t>de estados</a:t>
            </a:r>
          </a:p>
        </p:txBody>
      </p:sp>
      <p:sp>
        <p:nvSpPr>
          <p:cNvPr id="15379" name="Rectangle 18"/>
          <p:cNvSpPr>
            <a:spLocks noChangeArrowheads="1"/>
          </p:cNvSpPr>
          <p:nvPr/>
        </p:nvSpPr>
        <p:spPr bwMode="auto">
          <a:xfrm>
            <a:off x="5003800" y="2636838"/>
            <a:ext cx="1728788" cy="576262"/>
          </a:xfrm>
          <a:prstGeom prst="rect">
            <a:avLst/>
          </a:prstGeom>
          <a:solidFill>
            <a:srgbClr val="99CCFF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Interação</a:t>
            </a:r>
          </a:p>
        </p:txBody>
      </p:sp>
      <p:sp>
        <p:nvSpPr>
          <p:cNvPr id="15380" name="AutoShape 19"/>
          <p:cNvSpPr>
            <a:spLocks noChangeArrowheads="1"/>
          </p:cNvSpPr>
          <p:nvPr/>
        </p:nvSpPr>
        <p:spPr bwMode="auto">
          <a:xfrm>
            <a:off x="4932363" y="3573463"/>
            <a:ext cx="1368425" cy="576262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Seqüência</a:t>
            </a:r>
          </a:p>
        </p:txBody>
      </p:sp>
      <p:sp>
        <p:nvSpPr>
          <p:cNvPr id="15381" name="AutoShape 20"/>
          <p:cNvSpPr>
            <a:spLocks noChangeArrowheads="1"/>
          </p:cNvSpPr>
          <p:nvPr/>
        </p:nvSpPr>
        <p:spPr bwMode="auto">
          <a:xfrm>
            <a:off x="6804025" y="5516563"/>
            <a:ext cx="1368425" cy="576262"/>
          </a:xfrm>
          <a:prstGeom prst="roundRect">
            <a:avLst>
              <a:gd name="adj" fmla="val 16667"/>
            </a:avLst>
          </a:prstGeom>
          <a:solidFill>
            <a:srgbClr val="AEBDE4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Temporização</a:t>
            </a:r>
          </a:p>
        </p:txBody>
      </p:sp>
      <p:sp>
        <p:nvSpPr>
          <p:cNvPr id="15382" name="AutoShape 21"/>
          <p:cNvSpPr>
            <a:spLocks noChangeArrowheads="1"/>
          </p:cNvSpPr>
          <p:nvPr/>
        </p:nvSpPr>
        <p:spPr bwMode="auto">
          <a:xfrm>
            <a:off x="4859338" y="5157788"/>
            <a:ext cx="1439862" cy="936625"/>
          </a:xfrm>
          <a:prstGeom prst="roundRect">
            <a:avLst>
              <a:gd name="adj" fmla="val 16667"/>
            </a:avLst>
          </a:prstGeom>
          <a:solidFill>
            <a:srgbClr val="AEBDE4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Visão geral</a:t>
            </a:r>
          </a:p>
          <a:p>
            <a:pPr algn="ctr"/>
            <a:r>
              <a:rPr lang="pt-BR" sz="1600"/>
              <a:t>Da Interação</a:t>
            </a:r>
          </a:p>
        </p:txBody>
      </p:sp>
      <p:sp>
        <p:nvSpPr>
          <p:cNvPr id="15383" name="Line 22"/>
          <p:cNvSpPr>
            <a:spLocks noChangeShapeType="1"/>
          </p:cNvSpPr>
          <p:nvPr/>
        </p:nvSpPr>
        <p:spPr bwMode="auto">
          <a:xfrm flipH="1">
            <a:off x="2987675" y="1196975"/>
            <a:ext cx="11525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4" name="Line 23"/>
          <p:cNvSpPr>
            <a:spLocks noChangeShapeType="1"/>
          </p:cNvSpPr>
          <p:nvPr/>
        </p:nvSpPr>
        <p:spPr bwMode="auto">
          <a:xfrm>
            <a:off x="4716463" y="1196975"/>
            <a:ext cx="1150937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5" name="Line 24"/>
          <p:cNvSpPr>
            <a:spLocks noChangeShapeType="1"/>
          </p:cNvSpPr>
          <p:nvPr/>
        </p:nvSpPr>
        <p:spPr bwMode="auto">
          <a:xfrm>
            <a:off x="2771775" y="2133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6" name="Line 25"/>
          <p:cNvSpPr>
            <a:spLocks noChangeShapeType="1"/>
          </p:cNvSpPr>
          <p:nvPr/>
        </p:nvSpPr>
        <p:spPr bwMode="auto">
          <a:xfrm flipH="1">
            <a:off x="1763713" y="1844675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7" name="Line 26"/>
          <p:cNvSpPr>
            <a:spLocks noChangeShapeType="1"/>
          </p:cNvSpPr>
          <p:nvPr/>
        </p:nvSpPr>
        <p:spPr bwMode="auto">
          <a:xfrm>
            <a:off x="1763713" y="18446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8" name="Line 28"/>
          <p:cNvSpPr>
            <a:spLocks noChangeShapeType="1"/>
          </p:cNvSpPr>
          <p:nvPr/>
        </p:nvSpPr>
        <p:spPr bwMode="auto">
          <a:xfrm flipH="1">
            <a:off x="1619250" y="278130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89" name="Line 29"/>
          <p:cNvSpPr>
            <a:spLocks noChangeShapeType="1"/>
          </p:cNvSpPr>
          <p:nvPr/>
        </p:nvSpPr>
        <p:spPr bwMode="auto">
          <a:xfrm flipH="1">
            <a:off x="1619250" y="35734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0" name="Line 30"/>
          <p:cNvSpPr>
            <a:spLocks noChangeShapeType="1"/>
          </p:cNvSpPr>
          <p:nvPr/>
        </p:nvSpPr>
        <p:spPr bwMode="auto">
          <a:xfrm flipH="1">
            <a:off x="1619250" y="443706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1" name="Line 31"/>
          <p:cNvSpPr>
            <a:spLocks noChangeShapeType="1"/>
          </p:cNvSpPr>
          <p:nvPr/>
        </p:nvSpPr>
        <p:spPr bwMode="auto">
          <a:xfrm flipH="1">
            <a:off x="1619250" y="52292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2" name="Line 32"/>
          <p:cNvSpPr>
            <a:spLocks noChangeShapeType="1"/>
          </p:cNvSpPr>
          <p:nvPr/>
        </p:nvSpPr>
        <p:spPr bwMode="auto">
          <a:xfrm>
            <a:off x="2411413" y="3213100"/>
            <a:ext cx="0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3" name="Line 33"/>
          <p:cNvSpPr>
            <a:spLocks noChangeShapeType="1"/>
          </p:cNvSpPr>
          <p:nvPr/>
        </p:nvSpPr>
        <p:spPr bwMode="auto">
          <a:xfrm>
            <a:off x="2411413" y="38608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4" name="Line 34"/>
          <p:cNvSpPr>
            <a:spLocks noChangeShapeType="1"/>
          </p:cNvSpPr>
          <p:nvPr/>
        </p:nvSpPr>
        <p:spPr bwMode="auto">
          <a:xfrm>
            <a:off x="2411413" y="47244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5" name="Line 35"/>
          <p:cNvSpPr>
            <a:spLocks noChangeShapeType="1"/>
          </p:cNvSpPr>
          <p:nvPr/>
        </p:nvSpPr>
        <p:spPr bwMode="auto">
          <a:xfrm>
            <a:off x="5724525" y="2133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6" name="Line 36"/>
          <p:cNvSpPr>
            <a:spLocks noChangeShapeType="1"/>
          </p:cNvSpPr>
          <p:nvPr/>
        </p:nvSpPr>
        <p:spPr bwMode="auto">
          <a:xfrm>
            <a:off x="6659563" y="184467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>
            <a:off x="7164388" y="1844675"/>
            <a:ext cx="0" cy="2952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8" name="Line 38"/>
          <p:cNvSpPr>
            <a:spLocks noChangeShapeType="1"/>
          </p:cNvSpPr>
          <p:nvPr/>
        </p:nvSpPr>
        <p:spPr bwMode="auto">
          <a:xfrm>
            <a:off x="7164388" y="47974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>
            <a:off x="7164388" y="37893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>
            <a:off x="7164388" y="29972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1" name="Line 41"/>
          <p:cNvSpPr>
            <a:spLocks noChangeShapeType="1"/>
          </p:cNvSpPr>
          <p:nvPr/>
        </p:nvSpPr>
        <p:spPr bwMode="auto">
          <a:xfrm>
            <a:off x="6588125" y="3213100"/>
            <a:ext cx="0" cy="2663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2" name="Line 42"/>
          <p:cNvSpPr>
            <a:spLocks noChangeShapeType="1"/>
          </p:cNvSpPr>
          <p:nvPr/>
        </p:nvSpPr>
        <p:spPr bwMode="auto">
          <a:xfrm flipH="1">
            <a:off x="6372225" y="56610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3" name="Line 43"/>
          <p:cNvSpPr>
            <a:spLocks noChangeShapeType="1"/>
          </p:cNvSpPr>
          <p:nvPr/>
        </p:nvSpPr>
        <p:spPr bwMode="auto">
          <a:xfrm flipH="1">
            <a:off x="6372225" y="46529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4" name="Line 44"/>
          <p:cNvSpPr>
            <a:spLocks noChangeShapeType="1"/>
          </p:cNvSpPr>
          <p:nvPr/>
        </p:nvSpPr>
        <p:spPr bwMode="auto">
          <a:xfrm flipH="1">
            <a:off x="6372225" y="38608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5" name="AutoShape 45"/>
          <p:cNvSpPr>
            <a:spLocks noChangeArrowheads="1"/>
          </p:cNvSpPr>
          <p:nvPr/>
        </p:nvSpPr>
        <p:spPr bwMode="auto">
          <a:xfrm>
            <a:off x="4932363" y="4365625"/>
            <a:ext cx="1368425" cy="576263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rgbClr val="333399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1600"/>
              <a:t>Diagramas de </a:t>
            </a:r>
          </a:p>
          <a:p>
            <a:pPr algn="ctr"/>
            <a:r>
              <a:rPr lang="pt-BR" sz="1600"/>
              <a:t>Colaboração</a:t>
            </a:r>
          </a:p>
        </p:txBody>
      </p:sp>
      <p:sp>
        <p:nvSpPr>
          <p:cNvPr id="15406" name="Line 46"/>
          <p:cNvSpPr>
            <a:spLocks noChangeShapeType="1"/>
          </p:cNvSpPr>
          <p:nvPr/>
        </p:nvSpPr>
        <p:spPr bwMode="auto">
          <a:xfrm>
            <a:off x="6588125" y="58769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1403350" y="5589588"/>
            <a:ext cx="661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000">
                <a:solidFill>
                  <a:srgbClr val="CC3300"/>
                </a:solidFill>
              </a:rPr>
              <a:t>UML 2.0</a:t>
            </a:r>
          </a:p>
        </p:txBody>
      </p:sp>
      <p:sp>
        <p:nvSpPr>
          <p:cNvPr id="15408" name="Text Box 48"/>
          <p:cNvSpPr txBox="1">
            <a:spLocks noChangeArrowheads="1"/>
          </p:cNvSpPr>
          <p:nvPr/>
        </p:nvSpPr>
        <p:spPr bwMode="auto">
          <a:xfrm>
            <a:off x="6156325" y="5949950"/>
            <a:ext cx="6619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000">
                <a:solidFill>
                  <a:srgbClr val="CC3300"/>
                </a:solidFill>
              </a:rPr>
              <a:t>UML 2.0</a:t>
            </a:r>
          </a:p>
        </p:txBody>
      </p:sp>
      <p:sp>
        <p:nvSpPr>
          <p:cNvPr id="15409" name="Text Box 49"/>
          <p:cNvSpPr txBox="1">
            <a:spLocks noChangeArrowheads="1"/>
          </p:cNvSpPr>
          <p:nvPr/>
        </p:nvSpPr>
        <p:spPr bwMode="auto">
          <a:xfrm>
            <a:off x="8101013" y="5876925"/>
            <a:ext cx="6619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 sz="1000">
                <a:solidFill>
                  <a:srgbClr val="CC3300"/>
                </a:solidFill>
              </a:rPr>
              <a:t>UML 2.0</a:t>
            </a:r>
          </a:p>
        </p:txBody>
      </p:sp>
    </p:spTree>
    <p:extLst>
      <p:ext uri="{BB962C8B-B14F-4D97-AF65-F5344CB8AC3E}">
        <p14:creationId xmlns:p14="http://schemas.microsoft.com/office/powerpoint/2010/main" val="17862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74</TotalTime>
  <Words>478</Words>
  <Application>Microsoft Office PowerPoint</Application>
  <PresentationFormat>Apresentação na tela (4:3)</PresentationFormat>
  <Paragraphs>117</Paragraphs>
  <Slides>10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Book Antiqua</vt:lpstr>
      <vt:lpstr>Calibri</vt:lpstr>
      <vt:lpstr>Century Gothic</vt:lpstr>
      <vt:lpstr>Times New Roman</vt:lpstr>
      <vt:lpstr>Apothecary</vt:lpstr>
      <vt:lpstr>UML</vt:lpstr>
      <vt:lpstr>Técnicas de Modelagem</vt:lpstr>
      <vt:lpstr>UML(Unified Modeling Language)</vt:lpstr>
      <vt:lpstr>UML(Inified Modeling Language)</vt:lpstr>
      <vt:lpstr>UML</vt:lpstr>
      <vt:lpstr>Apresentação do PowerPoint</vt:lpstr>
      <vt:lpstr>UML</vt:lpstr>
      <vt:lpstr>UML</vt:lpstr>
      <vt:lpstr>UML</vt:lpstr>
      <vt:lpstr>Apresentação do PowerPoint</vt:lpstr>
    </vt:vector>
  </TitlesOfParts>
  <Company>asdas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UML</dc:title>
  <dc:creator>sdas dsad</dc:creator>
  <cp:lastModifiedBy>Lilian Simao Oliveira</cp:lastModifiedBy>
  <cp:revision>3</cp:revision>
  <dcterms:created xsi:type="dcterms:W3CDTF">2015-08-12T20:40:54Z</dcterms:created>
  <dcterms:modified xsi:type="dcterms:W3CDTF">2015-08-13T00:07:48Z</dcterms:modified>
</cp:coreProperties>
</file>